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60" r:id="rId3"/>
    <p:sldId id="257" r:id="rId4"/>
    <p:sldId id="309" r:id="rId5"/>
    <p:sldId id="310" r:id="rId6"/>
    <p:sldId id="284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271" r:id="rId20"/>
    <p:sldId id="323" r:id="rId21"/>
    <p:sldId id="324" r:id="rId22"/>
    <p:sldId id="325" r:id="rId23"/>
    <p:sldId id="274" r:id="rId24"/>
  </p:sldIdLst>
  <p:sldSz cx="9144000" cy="5143500" type="screen16x9"/>
  <p:notesSz cx="6858000" cy="9144000"/>
  <p:embeddedFontLst>
    <p:embeddedFont>
      <p:font typeface="Fugaz One" panose="020B0604020202020204" charset="0"/>
      <p:regular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6CD806-8002-457B-8646-F50A2AB83A34}">
  <a:tblStyle styleId="{696CD806-8002-457B-8646-F50A2AB83A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2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826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90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591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265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06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28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840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024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e4957916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e4957916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40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330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17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cb0b6fc725_0_4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cb0b6fc725_0_4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cb0b6fc725_0_4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cb0b6fc725_0_4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eb1fb6a21f_0_2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eb1fb6a21f_0_2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1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70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7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2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56075" y="1532475"/>
            <a:ext cx="5832000" cy="16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55925" y="3205750"/>
            <a:ext cx="5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738023" y="-1596174"/>
            <a:ext cx="12100596" cy="9019225"/>
            <a:chOff x="-1738023" y="-1596174"/>
            <a:chExt cx="12100596" cy="9019225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439099">
              <a:off x="-1662928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099889">
              <a:off x="173110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139026" y="2530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32822" flipH="1">
              <a:off x="747150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00932" flipH="1">
              <a:off x="4245756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4771">
              <a:off x="8138254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58300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498744">
              <a:off x="5853794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10760">
              <a:off x="5688936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57224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" flipH="1">
              <a:off x="1004834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09874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04500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92500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4550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11975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90625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67025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110475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62875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70900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31650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6300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67875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21100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30825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11125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91025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72075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1300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97525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28000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57760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492249">
              <a:off x="7091562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910775" y="36353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17490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57072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95022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5747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47097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86297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847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90447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8672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1672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75690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932345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52820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00890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06897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26597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46697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77497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02172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08272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40197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66046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50850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7785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8249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700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oogle Shape;1722;p31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723" name="Google Shape;1723;p31"/>
            <p:cNvPicPr preferRelativeResize="0"/>
            <p:nvPr/>
          </p:nvPicPr>
          <p:blipFill rotWithShape="1">
            <a:blip r:embed="rId2">
              <a:alphaModFix/>
            </a:blip>
            <a:srcRect t="209" b="19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476736" flipH="1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5" name="Google Shape;17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883317" flipH="1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8" name="Google Shape;172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2250" flipH="1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557997" flipH="1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30" name="Google Shape;1730;p31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731" name="Google Shape;173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2" name="Google Shape;173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3" name="Google Shape;173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4" name="Google Shape;173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5" name="Google Shape;173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6" name="Google Shape;173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7" name="Google Shape;173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8" name="Google Shape;173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9" name="Google Shape;173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0" name="Google Shape;174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1" name="Google Shape;174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2" name="Google Shape;174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3" name="Google Shape;174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4" name="Google Shape;174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5" name="Google Shape;174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6" name="Google Shape;174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7" name="Google Shape;174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8" name="Google Shape;174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9" name="Google Shape;174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0" name="Google Shape;175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1" name="Google Shape;175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2" name="Google Shape;175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3" name="Google Shape;1753;p31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754" name="Google Shape;175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5" name="Google Shape;175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6" name="Google Shape;175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7" name="Google Shape;175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8" name="Google Shape;175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9" name="Google Shape;175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0" name="Google Shape;176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1" name="Google Shape;176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2" name="Google Shape;176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3" name="Google Shape;176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4" name="Google Shape;176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5" name="Google Shape;176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6" name="Google Shape;176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7" name="Google Shape;176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8" name="Google Shape;176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9" name="Google Shape;176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0" name="Google Shape;177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1" name="Google Shape;177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2" name="Google Shape;177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3" name="Google Shape;177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4" name="Google Shape;177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5" name="Google Shape;177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76" name="Google Shape;177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98674" flipH="1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14208" flipH="1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00921" flipH="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553553" flipH="1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399180" flipH="1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3"/>
          <p:cNvGrpSpPr/>
          <p:nvPr/>
        </p:nvGrpSpPr>
        <p:grpSpPr>
          <a:xfrm>
            <a:off x="-1225296" y="100475"/>
            <a:ext cx="12100596" cy="7312974"/>
            <a:chOff x="-1225296" y="100475"/>
            <a:chExt cx="12100596" cy="7312974"/>
          </a:xfrm>
        </p:grpSpPr>
        <p:pic>
          <p:nvPicPr>
            <p:cNvPr id="78" name="Google Shape;7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0775" y="25328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3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129016" y="3639312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439099" flipH="1">
              <a:off x="8207252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099889" flipH="1">
              <a:off x="8068288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24771" flipH="1">
              <a:off x="-671993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9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6572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26153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3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94828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6178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55378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928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8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47753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90753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44772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901426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21901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9972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75978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5678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15778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46578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71253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77353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09278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35127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1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492249" flipH="1">
              <a:off x="-1159407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3581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61581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23631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81056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59706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36106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79556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1956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9981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00731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5381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36956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90181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99906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80206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0106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41156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0381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66606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7081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7993701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204076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461154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136951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3"/>
          <p:cNvSpPr txBox="1">
            <a:spLocks noGrp="1"/>
          </p:cNvSpPr>
          <p:nvPr>
            <p:ph type="title"/>
          </p:nvPr>
        </p:nvSpPr>
        <p:spPr>
          <a:xfrm>
            <a:off x="1867050" y="2003874"/>
            <a:ext cx="5409900" cy="14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3"/>
          <p:cNvSpPr txBox="1">
            <a:spLocks noGrp="1"/>
          </p:cNvSpPr>
          <p:nvPr>
            <p:ph type="title" idx="2" hasCustomPrompt="1"/>
          </p:nvPr>
        </p:nvSpPr>
        <p:spPr>
          <a:xfrm>
            <a:off x="4064400" y="1165888"/>
            <a:ext cx="1015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3"/>
          <p:cNvSpPr txBox="1">
            <a:spLocks noGrp="1"/>
          </p:cNvSpPr>
          <p:nvPr>
            <p:ph type="subTitle" idx="1"/>
          </p:nvPr>
        </p:nvSpPr>
        <p:spPr>
          <a:xfrm>
            <a:off x="1867050" y="3428063"/>
            <a:ext cx="540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271800" y="35511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/>
            <p:cNvPicPr preferRelativeResize="0"/>
            <p:nvPr/>
          </p:nvPicPr>
          <p:blipFill rotWithShape="1">
            <a:blip r:embed="rId3">
              <a:alphaModFix/>
            </a:blip>
            <a:srcRect t="189" b="189"/>
            <a:stretch/>
          </p:blipFill>
          <p:spPr>
            <a:xfrm>
              <a:off x="8499600" y="2470175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899598" flipH="1">
              <a:off x="8482461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057874" flipH="1">
              <a:off x="-1127271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19998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05223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439876" flipH="1">
              <a:off x="8522674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296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212871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09871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99193" flipH="1">
              <a:off x="3493902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19944" flipH="1">
              <a:off x="7717770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64539" flipH="1">
              <a:off x="194898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648499" flipH="1">
              <a:off x="7426284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6"/>
          <p:cNvGrpSpPr/>
          <p:nvPr/>
        </p:nvGrpSpPr>
        <p:grpSpPr>
          <a:xfrm>
            <a:off x="-2915904" y="-1975474"/>
            <a:ext cx="13330703" cy="8813426"/>
            <a:chOff x="-2915904" y="-1975474"/>
            <a:chExt cx="13330703" cy="8813426"/>
          </a:xfrm>
        </p:grpSpPr>
        <p:pic>
          <p:nvPicPr>
            <p:cNvPr id="272" name="Google Shape;27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476736">
              <a:off x="8454474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00200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883317">
              <a:off x="-2217343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72250">
              <a:off x="-93749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557997">
              <a:off x="7226565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434263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271800" y="35388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6465" y="41844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6047" y="42297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66003" y="40612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135278" y="407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13928" y="38309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4728" y="3942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318178" y="41504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422" y="36642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7647" y="3729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0647" y="3643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14665" y="35645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71320" y="3399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91795" y="311610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60135" y="30077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54128" y="3378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5572" y="3275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5672" y="3075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16472" y="33221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41147" y="33574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7247" y="24872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79172" y="2551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5021" y="257552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6"/>
            <p:cNvPicPr preferRelativeResize="0"/>
            <p:nvPr/>
          </p:nvPicPr>
          <p:blipFill rotWithShape="1">
            <a:blip r:embed="rId8">
              <a:alphaModFix/>
            </a:blip>
            <a:srcRect t="209" b="199"/>
            <a:stretch/>
          </p:blipFill>
          <p:spPr>
            <a:xfrm>
              <a:off x="8499600" y="2172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65675" y="2807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53675" y="2853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5725" y="2684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73150" y="2695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51800" y="2454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28200" y="2565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71650" y="2773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24050" y="2287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32075" y="2352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92825" y="2266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7475" y="2187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9050" y="2022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739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82275" y="1631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92000" y="2002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72300" y="1898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52200" y="1698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33250" y="1945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980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2475" y="1110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58700" y="1174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89175" y="1198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8600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98674">
              <a:off x="2570689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14208">
              <a:off x="6191123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00921">
              <a:off x="5402338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53553">
              <a:off x="1846815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399180">
              <a:off x="-934379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7225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5060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28585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06485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8"/>
          <p:cNvGrpSpPr/>
          <p:nvPr/>
        </p:nvGrpSpPr>
        <p:grpSpPr>
          <a:xfrm>
            <a:off x="-4143048" y="-2680075"/>
            <a:ext cx="15198105" cy="10824548"/>
            <a:chOff x="-4143048" y="-2680075"/>
            <a:chExt cx="15198105" cy="10824548"/>
          </a:xfrm>
        </p:grpSpPr>
        <p:pic>
          <p:nvPicPr>
            <p:cNvPr id="369" name="Google Shape;36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703496" flipH="1">
              <a:off x="-604877" y="-503714"/>
              <a:ext cx="1900384" cy="114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523691" flipH="1">
              <a:off x="6985198" y="747974"/>
              <a:ext cx="1900383" cy="114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085" y="53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799989" flipH="1">
              <a:off x="6407771" y="4264605"/>
              <a:ext cx="4647286" cy="28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72363" flipH="1">
              <a:off x="2163146" y="-1887445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55914" flipH="1">
              <a:off x="1786182" y="-408414"/>
              <a:ext cx="1825787" cy="106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4462202" y="4287465"/>
              <a:ext cx="500423" cy="416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8"/>
            <p:cNvPicPr preferRelativeResize="0"/>
            <p:nvPr/>
          </p:nvPicPr>
          <p:blipFill rotWithShape="1">
            <a:blip r:embed="rId6">
              <a:alphaModFix/>
            </a:blip>
            <a:srcRect t="209" b="199"/>
            <a:stretch/>
          </p:blipFill>
          <p:spPr>
            <a:xfrm>
              <a:off x="8139026" y="30095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4500" y="364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2500" y="36899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54550" y="3521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1975" y="35320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90625" y="32910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67025" y="3402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10475" y="36106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2875" y="3124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70900" y="31892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1650" y="3103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6300" y="30247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7875" y="28596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5762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1100" y="24679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30825" y="2839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1125" y="2735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1025" y="2535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075" y="27823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8175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1300" y="194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7525" y="20113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000" y="20356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910775" y="11227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17490" y="176834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7072" y="181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95022" y="16451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25747" y="16557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097" y="14148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6297" y="1525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847" y="173441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90447" y="124816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78672" y="13130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1672" y="1226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75690" y="11484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32345" y="98341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52820" y="70004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00890" y="5916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06897" y="96292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26597" y="8592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6697" y="6595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7497" y="9061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02172" y="9413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08272" y="71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0197" y="13517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6046" y="15946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72363" flipH="1">
              <a:off x="-3779354" y="4540330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198" y="6279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0998" y="1750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54395" flipH="1">
              <a:off x="-190853" y="3281841"/>
              <a:ext cx="2121853" cy="12837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8"/>
          <p:cNvSpPr txBox="1">
            <a:spLocks noGrp="1"/>
          </p:cNvSpPr>
          <p:nvPr>
            <p:ph type="title"/>
          </p:nvPr>
        </p:nvSpPr>
        <p:spPr>
          <a:xfrm>
            <a:off x="1656000" y="1311750"/>
            <a:ext cx="5832000" cy="2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5"/>
          <p:cNvGrpSpPr/>
          <p:nvPr/>
        </p:nvGrpSpPr>
        <p:grpSpPr>
          <a:xfrm>
            <a:off x="-2565997" y="-1580675"/>
            <a:ext cx="13987472" cy="8172715"/>
            <a:chOff x="-2565997" y="-1580675"/>
            <a:chExt cx="13987472" cy="8172715"/>
          </a:xfrm>
        </p:grpSpPr>
        <p:pic>
          <p:nvPicPr>
            <p:cNvPr id="698" name="Google Shape;69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613196" flipH="1">
              <a:off x="8568600" y="3653819"/>
              <a:ext cx="2343975" cy="2484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 flipH="1">
              <a:off x="-998936" y="4556179"/>
              <a:ext cx="1777697" cy="107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8420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88496" flipH="1">
              <a:off x="8397419" y="1568569"/>
              <a:ext cx="1517760" cy="918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1377" y="1738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4353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4807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3312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322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308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3192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4014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9151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9800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893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8155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6504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3670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22587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6299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526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3265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5731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6083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7382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8021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8264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34753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35206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3352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3362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1218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232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3441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29551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0200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2933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28554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26903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24070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2298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26698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25662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2366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26130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26483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17781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1842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18664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50520" flipH="1">
              <a:off x="5970133" y="4616430"/>
              <a:ext cx="925212" cy="559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777921" y="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427396" y="22955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523993" flipH="1">
              <a:off x="5266109" y="-1039791"/>
              <a:ext cx="2920131" cy="17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13051" y="4299750"/>
              <a:ext cx="108674" cy="10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992" flipH="1">
              <a:off x="3808500" y="4680604"/>
              <a:ext cx="2203899" cy="1333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154450" flipH="1">
              <a:off x="3368486" y="-817321"/>
              <a:ext cx="1982307" cy="119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9" flipH="1">
              <a:off x="427399" y="-279238"/>
              <a:ext cx="1228201" cy="74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436686" flipH="1">
              <a:off x="-2043750" y="-213794"/>
              <a:ext cx="2343976" cy="24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503684" y="2174163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Google Shape;75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23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177" name="Google Shape;1177;p23"/>
            <p:cNvPicPr preferRelativeResize="0"/>
            <p:nvPr/>
          </p:nvPicPr>
          <p:blipFill rotWithShape="1">
            <a:blip r:embed="rId2">
              <a:alphaModFix/>
            </a:blip>
            <a:srcRect t="209" b="19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476736" flipH="1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883317" flipH="1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2250" flipH="1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557997" flipH="1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4" name="Google Shape;1184;p23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185" name="Google Shape;118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6" name="Google Shape;118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7" name="Google Shape;118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8" name="Google Shape;118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Google Shape;118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0" name="Google Shape;119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1" name="Google Shape;119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2" name="Google Shape;119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3" name="Google Shape;119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4" name="Google Shape;119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5" name="Google Shape;119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6" name="Google Shape;119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7" name="Google Shape;119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8" name="Google Shape;119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9" name="Google Shape;119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0" name="Google Shape;120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1" name="Google Shape;120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2" name="Google Shape;120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3" name="Google Shape;120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4" name="Google Shape;120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5" name="Google Shape;120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6" name="Google Shape;120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7" name="Google Shape;1207;p23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208" name="Google Shape;120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9" name="Google Shape;120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0" name="Google Shape;121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1" name="Google Shape;121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2" name="Google Shape;121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3" name="Google Shape;121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4" name="Google Shape;121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5" name="Google Shape;121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6" name="Google Shape;121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7" name="Google Shape;121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8" name="Google Shape;121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9" name="Google Shape;121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0" name="Google Shape;122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1" name="Google Shape;122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2" name="Google Shape;122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3" name="Google Shape;122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4" name="Google Shape;122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5" name="Google Shape;122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6" name="Google Shape;122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" name="Google Shape;122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8" name="Google Shape;122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9" name="Google Shape;122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0" name="Google Shape;123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98674" flipH="1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14208" flipH="1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00921" flipH="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553553" flipH="1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399180" flipH="1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1" name="Google Shape;1241;p23"/>
          <p:cNvSpPr txBox="1">
            <a:spLocks noGrp="1"/>
          </p:cNvSpPr>
          <p:nvPr>
            <p:ph type="title"/>
          </p:nvPr>
        </p:nvSpPr>
        <p:spPr>
          <a:xfrm>
            <a:off x="933450" y="2040013"/>
            <a:ext cx="22326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2" name="Google Shape;1242;p23"/>
          <p:cNvSpPr txBox="1">
            <a:spLocks noGrp="1"/>
          </p:cNvSpPr>
          <p:nvPr>
            <p:ph type="subTitle" idx="1"/>
          </p:nvPr>
        </p:nvSpPr>
        <p:spPr>
          <a:xfrm>
            <a:off x="933450" y="2539588"/>
            <a:ext cx="22326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3" name="Google Shape;1243;p23"/>
          <p:cNvSpPr txBox="1">
            <a:spLocks noGrp="1"/>
          </p:cNvSpPr>
          <p:nvPr>
            <p:ph type="title" idx="2"/>
          </p:nvPr>
        </p:nvSpPr>
        <p:spPr>
          <a:xfrm>
            <a:off x="597735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4" name="Google Shape;1244;p23"/>
          <p:cNvSpPr txBox="1">
            <a:spLocks noGrp="1"/>
          </p:cNvSpPr>
          <p:nvPr>
            <p:ph type="subTitle" idx="3"/>
          </p:nvPr>
        </p:nvSpPr>
        <p:spPr>
          <a:xfrm>
            <a:off x="597735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5" name="Google Shape;1245;p23"/>
          <p:cNvSpPr txBox="1">
            <a:spLocks noGrp="1"/>
          </p:cNvSpPr>
          <p:nvPr>
            <p:ph type="title" idx="4"/>
          </p:nvPr>
        </p:nvSpPr>
        <p:spPr>
          <a:xfrm>
            <a:off x="345600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6" name="Google Shape;1246;p23"/>
          <p:cNvSpPr txBox="1">
            <a:spLocks noGrp="1"/>
          </p:cNvSpPr>
          <p:nvPr>
            <p:ph type="subTitle" idx="5"/>
          </p:nvPr>
        </p:nvSpPr>
        <p:spPr>
          <a:xfrm>
            <a:off x="345600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7" name="Google Shape;1247;p2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8" name="Google Shape;1248;p23"/>
          <p:cNvSpPr txBox="1">
            <a:spLocks noGrp="1"/>
          </p:cNvSpPr>
          <p:nvPr>
            <p:ph type="title" idx="7" hasCustomPrompt="1"/>
          </p:nvPr>
        </p:nvSpPr>
        <p:spPr>
          <a:xfrm>
            <a:off x="933450" y="3220100"/>
            <a:ext cx="22326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49" name="Google Shape;1249;p23"/>
          <p:cNvSpPr txBox="1">
            <a:spLocks noGrp="1"/>
          </p:cNvSpPr>
          <p:nvPr>
            <p:ph type="title" idx="8" hasCustomPrompt="1"/>
          </p:nvPr>
        </p:nvSpPr>
        <p:spPr>
          <a:xfrm>
            <a:off x="3456000" y="3220100"/>
            <a:ext cx="22320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50" name="Google Shape;1250;p23"/>
          <p:cNvSpPr txBox="1">
            <a:spLocks noGrp="1"/>
          </p:cNvSpPr>
          <p:nvPr>
            <p:ph type="title" idx="9" hasCustomPrompt="1"/>
          </p:nvPr>
        </p:nvSpPr>
        <p:spPr>
          <a:xfrm>
            <a:off x="5977350" y="3220100"/>
            <a:ext cx="22320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30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663" name="Google Shape;1663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71800" y="24696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4" name="Google Shape;1664;p30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499600" y="35496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899598">
              <a:off x="-128516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6" name="Google Shape;166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057874">
              <a:off x="7934954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Google Shape;166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20124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8" name="Google Shape;166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264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0845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1205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40480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19130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9930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23380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5" name="Google Shape;167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4220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2445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7" name="Google Shape;167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445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09464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66118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0" name="Google Shape;168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6593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6533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9330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0370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0470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1270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5945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2045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73970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Google Shape;168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9820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0474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8474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0524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67949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46599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22999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66449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18849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26874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7624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02274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23849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77074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6799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5" name="Google Shape;170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67099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46999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8049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7274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3499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83974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34899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439876">
              <a:off x="-82551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3584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07009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009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399193">
              <a:off x="3521319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19944">
              <a:off x="-297362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4539">
              <a:off x="538135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648499">
              <a:off x="-95948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Fugaz One"/>
              <a:buNone/>
              <a:defRPr sz="3800" b="1">
                <a:solidFill>
                  <a:schemeClr val="accen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61" r:id="rId7"/>
    <p:sldLayoutId id="2147483669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sohans1092004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www.linkedin.com/in/d-sohan-kuma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5"/>
          <p:cNvSpPr txBox="1">
            <a:spLocks noGrp="1"/>
          </p:cNvSpPr>
          <p:nvPr>
            <p:ph type="ctrTitle"/>
          </p:nvPr>
        </p:nvSpPr>
        <p:spPr>
          <a:xfrm>
            <a:off x="1656075" y="1532475"/>
            <a:ext cx="5832000" cy="167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CODEX</a:t>
            </a:r>
            <a:br>
              <a:rPr lang="en" dirty="0"/>
            </a:br>
            <a:r>
              <a:rPr lang="en" dirty="0"/>
              <a:t>ENERGY DRINK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3E5CC-DBD7-9E30-FDEB-CD641F23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457434" y="2973437"/>
            <a:ext cx="3213028" cy="3551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F4A56-1451-7220-D082-037699BD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88106">
            <a:off x="7427890" y="1766937"/>
            <a:ext cx="3213028" cy="3551242"/>
          </a:xfrm>
          <a:prstGeom prst="rect">
            <a:avLst/>
          </a:prstGeom>
        </p:spPr>
      </p:pic>
      <p:sp>
        <p:nvSpPr>
          <p:cNvPr id="5" name="Google Shape;1814;p37">
            <a:extLst>
              <a:ext uri="{FF2B5EF4-FFF2-40B4-BE49-F238E27FC236}">
                <a16:creationId xmlns:a16="http://schemas.microsoft.com/office/drawing/2014/main" id="{A4B5DDD9-543D-FBAD-1071-CC8A96EAC2A8}"/>
              </a:ext>
            </a:extLst>
          </p:cNvPr>
          <p:cNvSpPr txBox="1">
            <a:spLocks/>
          </p:cNvSpPr>
          <p:nvPr/>
        </p:nvSpPr>
        <p:spPr>
          <a:xfrm>
            <a:off x="1930792" y="3334513"/>
            <a:ext cx="1320408" cy="510942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Presented By: D. Sohan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5. What Packaging preferences do respondents have for energy drinks?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Go-To Packaging: Compact containers for energy drinks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Compact and portable cans </a:t>
            </a:r>
            <a:r>
              <a:rPr lang="en" sz="15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are the top preferred packaging followed by innovative bottle designs.</a:t>
            </a:r>
            <a:endParaRPr sz="15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84D0B-B7E8-771E-CDEF-1BE33BBB9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46" y="1256357"/>
            <a:ext cx="6898968" cy="37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6. Who are the current market leader?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Leading the Way: Cola-Coka, Bepsi, Ganster at the Top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Cola-Coka, Bepsi and Ganster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rank as the top three energy drink brands, while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CodeX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holds a position within top 5.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8F6EAF-A7BF-B7FF-8967-5AF241BEF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790" y="1282312"/>
            <a:ext cx="7280337" cy="43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7. What are the primary reasons consumers prefer those brands over ours?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Preferred Brands: Reputation, Taste and Accessibility win Consumers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16905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Consumer preferences for energy drinks are influenced by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brand reputation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 wide variety of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flavors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product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availibility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88CCC-08C8-0BFE-6191-922288638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0947" y="986743"/>
            <a:ext cx="7962089" cy="44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1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8. What do people think about our brand? (Rating)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Brand Perception: Neutral Rating, Mixed Opinions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28628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Around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60%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 respondents gave mixed reviews, resulting in an overall ‘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Neutral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’ Brand Rating. This Indicates The Need Of Improvement.</a:t>
            </a:r>
            <a:endParaRPr sz="135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29B9B-9419-EF19-057B-EFD0A8B7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3977" y="1476983"/>
            <a:ext cx="62007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9. Which Cities do we need to focus more on? (15-30 age)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Targeting Cities: Tier 1 and Tier 2 Hotspots for Brand Focus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28628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is advisable to focus on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Bangalore, Hydrabad, Mumbai, Chennai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Tier 1 cities, along with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Pune and Kolkata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Tier 2 Cities.</a:t>
            </a:r>
            <a:endParaRPr sz="135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65872E-425A-3577-2F17-5D5903A1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41" y="1261403"/>
            <a:ext cx="65817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10. Where Do Respondent Prefer to Purchase Energy Drink?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Ratail Preference: Supermarkets as Preferred Energy Drink outlets.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50061" y="1698966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Supermarkets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are the preferred location for purchasing energy drinks, followe by Online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Retailers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Gyms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12B37-1DB6-763E-4185-B9BCC084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4" y="1486786"/>
            <a:ext cx="5807337" cy="34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11. What are the typical consumption situations for energy drink among respondents?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716198" y="1065707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Emergize and Excel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61784" y="1640351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top consumption situations for energy drinks include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sports and Exercise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Studying or working late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follower by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Parties.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EF786-FEA8-5608-B4A7-EF9E51124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14" y="1256357"/>
            <a:ext cx="598635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2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12. What factor influence respondent’s purchase decisions, such as 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1269377" y="1083133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Price Range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634738" y="4014012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7018">
            <a:off x="7960714" y="136296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3210683" y="3892341"/>
            <a:ext cx="5355136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3117906" y="3853044"/>
            <a:ext cx="5483081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Most Consumers prefers to purchase Energy Drink within the price range of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50-99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Rs. Additionally,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60%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 respondent priortize Health, While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40%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also show a preference for limited edition packaging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6D2CD-A58D-A9E8-7D19-0ED6EDBA8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490" y="996462"/>
            <a:ext cx="5219650" cy="3117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9EBD89-5524-A32C-2A45-0AF8CCBC9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158" y="1093445"/>
            <a:ext cx="3513583" cy="2896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7067E9-F8AE-CD9E-3DFC-99E8C6F30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885" y="1343591"/>
            <a:ext cx="3551411" cy="2548750"/>
          </a:xfrm>
          <a:prstGeom prst="rect">
            <a:avLst/>
          </a:prstGeom>
        </p:spPr>
      </p:pic>
      <p:sp>
        <p:nvSpPr>
          <p:cNvPr id="15" name="Google Shape;2374;p63">
            <a:extLst>
              <a:ext uri="{FF2B5EF4-FFF2-40B4-BE49-F238E27FC236}">
                <a16:creationId xmlns:a16="http://schemas.microsoft.com/office/drawing/2014/main" id="{E0A2E9F4-1F81-7C99-7A82-6C652A4CD1C9}"/>
              </a:ext>
            </a:extLst>
          </p:cNvPr>
          <p:cNvSpPr txBox="1"/>
          <p:nvPr/>
        </p:nvSpPr>
        <p:spPr>
          <a:xfrm>
            <a:off x="4339385" y="1093445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Health Concern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" name="Google Shape;2374;p63">
            <a:extLst>
              <a:ext uri="{FF2B5EF4-FFF2-40B4-BE49-F238E27FC236}">
                <a16:creationId xmlns:a16="http://schemas.microsoft.com/office/drawing/2014/main" id="{F2766C16-5DBF-C32C-AC89-A0BF6D7CF63C}"/>
              </a:ext>
            </a:extLst>
          </p:cNvPr>
          <p:cNvSpPr txBox="1"/>
          <p:nvPr/>
        </p:nvSpPr>
        <p:spPr>
          <a:xfrm>
            <a:off x="6490499" y="1083132"/>
            <a:ext cx="2075320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Limited Edition Packaging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5605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13. Which area Business should we Focus more on our product development? (Branding/Taste/Availability)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225265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79108" y="1707263"/>
            <a:ext cx="2823045" cy="226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key areas of focus for product development should be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Taste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improv</a:t>
            </a:r>
            <a:r>
              <a:rPr lang="en-I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ment, ensuring widerspread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availability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incorporating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health-Conscious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Features to cater to customer preference and ehance the overall product experience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AAD4-9157-83F5-E953-D4E9F5EF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01" y="1780952"/>
            <a:ext cx="4978245" cy="1700388"/>
          </a:xfrm>
          <a:prstGeom prst="rect">
            <a:avLst/>
          </a:prstGeom>
        </p:spPr>
      </p:pic>
      <p:sp>
        <p:nvSpPr>
          <p:cNvPr id="11" name="Google Shape;2374;p63">
            <a:extLst>
              <a:ext uri="{FF2B5EF4-FFF2-40B4-BE49-F238E27FC236}">
                <a16:creationId xmlns:a16="http://schemas.microsoft.com/office/drawing/2014/main" id="{0F6BC7F9-CF77-5A35-D491-73FB2AC98BE8}"/>
              </a:ext>
            </a:extLst>
          </p:cNvPr>
          <p:cNvSpPr txBox="1"/>
          <p:nvPr/>
        </p:nvSpPr>
        <p:spPr>
          <a:xfrm>
            <a:off x="774452" y="1413899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Feedback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4535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-475753" y="663335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1DBD7-38F7-E6CA-7C67-968F258B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1" y="1119187"/>
            <a:ext cx="7791450" cy="29051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1D344E-4ED3-C140-9E54-CA307E746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748555" y="2095895"/>
            <a:ext cx="3148336" cy="3479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7" name="Google Shape;1867;p39"/>
          <p:cNvGrpSpPr/>
          <p:nvPr/>
        </p:nvGrpSpPr>
        <p:grpSpPr>
          <a:xfrm>
            <a:off x="-257796" y="-2037612"/>
            <a:ext cx="8970230" cy="9019225"/>
            <a:chOff x="-316251" y="-1596174"/>
            <a:chExt cx="8970230" cy="9019225"/>
          </a:xfrm>
        </p:grpSpPr>
        <p:pic>
          <p:nvPicPr>
            <p:cNvPr id="1868" name="Google Shape;186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32822">
              <a:off x="6046154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600932">
              <a:off x="2408959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86251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98744" flipH="1">
              <a:off x="2207943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210760" flipH="1">
              <a:off x="-57991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3" name="Google Shape;1873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12179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4" name="Google Shape;1874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">
              <a:off x="4626109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5" name="Google Shape;1875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309504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7" name="Google Shape;1877;p39"/>
          <p:cNvSpPr txBox="1">
            <a:spLocks noGrp="1"/>
          </p:cNvSpPr>
          <p:nvPr>
            <p:ph type="title"/>
          </p:nvPr>
        </p:nvSpPr>
        <p:spPr>
          <a:xfrm>
            <a:off x="3135504" y="1311754"/>
            <a:ext cx="3618385" cy="232049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000" b="0" dirty="0"/>
              <a:t>Overview</a:t>
            </a:r>
            <a:br>
              <a:rPr lang="en" sz="2000" b="0" dirty="0"/>
            </a:br>
            <a:r>
              <a:rPr lang="en" sz="2000" b="0" dirty="0"/>
              <a:t>Objective</a:t>
            </a:r>
            <a:br>
              <a:rPr lang="en" sz="2000" b="0" dirty="0"/>
            </a:br>
            <a:r>
              <a:rPr lang="en" sz="2000" b="0" dirty="0"/>
              <a:t>Data</a:t>
            </a:r>
            <a:br>
              <a:rPr lang="en" sz="2000" b="0" dirty="0"/>
            </a:br>
            <a:r>
              <a:rPr lang="en" sz="2000" b="0" dirty="0"/>
              <a:t>Primary Insights</a:t>
            </a:r>
            <a:br>
              <a:rPr lang="en" sz="2000" b="0" dirty="0"/>
            </a:br>
            <a:r>
              <a:rPr lang="en" sz="2000" b="0" dirty="0"/>
              <a:t>Secondary Insights</a:t>
            </a:r>
            <a:br>
              <a:rPr lang="en" sz="2000" b="0" dirty="0"/>
            </a:br>
            <a:r>
              <a:rPr lang="en" sz="2000" b="0" dirty="0"/>
              <a:t>recommendations</a:t>
            </a:r>
            <a:endParaRPr sz="2000" b="0" dirty="0"/>
          </a:p>
        </p:txBody>
      </p:sp>
      <p:sp>
        <p:nvSpPr>
          <p:cNvPr id="1878" name="Google Shape;1878;p39"/>
          <p:cNvSpPr txBox="1">
            <a:spLocks noGrp="1"/>
          </p:cNvSpPr>
          <p:nvPr>
            <p:ph type="title" idx="2"/>
          </p:nvPr>
        </p:nvSpPr>
        <p:spPr>
          <a:xfrm>
            <a:off x="2815891" y="831238"/>
            <a:ext cx="3365100" cy="76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A965A-8519-DBA2-190E-B20B771270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9935">
            <a:off x="-1495471" y="1763453"/>
            <a:ext cx="3213028" cy="3551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5FD86-0CEB-5FD5-528E-95A91BD92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25942">
            <a:off x="7370334" y="2873168"/>
            <a:ext cx="3213028" cy="35512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275BE-910A-B555-FF3E-7944AB15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6" y="1178782"/>
            <a:ext cx="3031993" cy="3494942"/>
          </a:xfrm>
          <a:prstGeom prst="rect">
            <a:avLst/>
          </a:prstGeom>
        </p:spPr>
      </p:pic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Should Target males, aged 15-45 Years. Our aim is to reach our audience in major cities in Tier 1 and 2 like Bangalore, Hyderabad, Mumbai, Chennai, Delhi, Pune, Kolkata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Target Customer Consist of Two distinct Groups: Individuals  who engage in sports and exercise activities, and those who are dedicated to studying or working late Hours.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04234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Successfully market our drink, we need to target health-conscious individuals who prioritize their well-being. By effectively engaging this audience , we can build brand loyalty and capture a significant market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3096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Target Customer prefer online ads and lead active lifestyles, making influencer marketing on social media a key strategy to reach them.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We’ll build a vibrant brand community through social media, online ads, and TV commercials, while also organizing sports events to engage customers during physical activities</a:t>
            </a:r>
            <a:endParaRPr sz="13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04234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amplify our marketing, a prominent sport or athlete with a strong social media presence will serve as  brand ambassador, connecting with our target audience of age 15-45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D9D36-CC57-DFF5-D615-B5402044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63" y="1154111"/>
            <a:ext cx="3003221" cy="35593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0BC00C-BA70-1A73-BBE7-F9B7FB195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748554" y="2131509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market our drink effectively, we need to make it affordable within the preferred price range of 50-99 Rs, establishing it as  a go-to option for customer.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57950-B432-CA70-FBC6-4146D83DDD3B}"/>
              </a:ext>
            </a:extLst>
          </p:cNvPr>
          <p:cNvSpPr/>
          <p:nvPr/>
        </p:nvSpPr>
        <p:spPr>
          <a:xfrm>
            <a:off x="5661513" y="1253146"/>
            <a:ext cx="2715475" cy="3318854"/>
          </a:xfrm>
          <a:prstGeom prst="roundRect">
            <a:avLst>
              <a:gd name="adj" fmla="val 1080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market our drink effectively, prioritize eco-friendly packaging, offer diverse flavors, highlight caffeine for an instant energy boost, and provide organic/healthy option.</a:t>
            </a:r>
            <a:endParaRPr sz="13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27680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enhance marketing efforts, we can create limited edition drinks tied to trends, enticing customers to collect and try our energy drinks.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2593C-A78D-2CB0-64DA-48015B90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311" y="1063017"/>
            <a:ext cx="3558566" cy="3696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F4004C-C6EE-206B-A0F6-40AFB64B1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848207" y="2131065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2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0AB7D-114A-9FF2-E319-2BE6CCF2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0901" y="529505"/>
            <a:ext cx="6343650" cy="3571875"/>
          </a:xfrm>
          <a:prstGeom prst="rect">
            <a:avLst/>
          </a:prstGeom>
        </p:spPr>
      </p:pic>
      <p:sp>
        <p:nvSpPr>
          <p:cNvPr id="9" name="Google Shape;2413;p66">
            <a:extLst>
              <a:ext uri="{FF2B5EF4-FFF2-40B4-BE49-F238E27FC236}">
                <a16:creationId xmlns:a16="http://schemas.microsoft.com/office/drawing/2014/main" id="{A1BC1ED3-4465-D6DC-9E9E-AA1DF96DC6D5}"/>
              </a:ext>
            </a:extLst>
          </p:cNvPr>
          <p:cNvSpPr txBox="1">
            <a:spLocks/>
          </p:cNvSpPr>
          <p:nvPr/>
        </p:nvSpPr>
        <p:spPr>
          <a:xfrm>
            <a:off x="2531097" y="763725"/>
            <a:ext cx="490383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00"/>
              <a:buFont typeface="Fugaz One"/>
              <a:buNone/>
              <a:defRPr sz="8200" b="1" i="0" u="none" strike="noStrike" cap="none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7500" dirty="0"/>
              <a:t>THANKS!</a:t>
            </a:r>
          </a:p>
        </p:txBody>
      </p:sp>
      <p:sp>
        <p:nvSpPr>
          <p:cNvPr id="10" name="Google Shape;2414;p66">
            <a:extLst>
              <a:ext uri="{FF2B5EF4-FFF2-40B4-BE49-F238E27FC236}">
                <a16:creationId xmlns:a16="http://schemas.microsoft.com/office/drawing/2014/main" id="{1479FD1E-350E-AFCF-E732-7232D48F2BE6}"/>
              </a:ext>
            </a:extLst>
          </p:cNvPr>
          <p:cNvSpPr txBox="1">
            <a:spLocks/>
          </p:cNvSpPr>
          <p:nvPr/>
        </p:nvSpPr>
        <p:spPr>
          <a:xfrm>
            <a:off x="3326474" y="1819345"/>
            <a:ext cx="3219300" cy="821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2"/>
                </a:solidFill>
              </a:rPr>
              <a:t>Do you have any questions?</a:t>
            </a:r>
          </a:p>
          <a:p>
            <a:pPr algn="ctr">
              <a:spcBef>
                <a:spcPts val="1000"/>
              </a:spcBef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dsohankumar123@gmail.com</a:t>
            </a:r>
          </a:p>
        </p:txBody>
      </p:sp>
      <p:pic>
        <p:nvPicPr>
          <p:cNvPr id="27" name="Picture 26">
            <a:hlinkClick r:id="rId4"/>
            <a:extLst>
              <a:ext uri="{FF2B5EF4-FFF2-40B4-BE49-F238E27FC236}">
                <a16:creationId xmlns:a16="http://schemas.microsoft.com/office/drawing/2014/main" id="{7B6200AF-8174-2EC0-90E8-31E366634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064" y="2569989"/>
            <a:ext cx="705110" cy="705110"/>
          </a:xfrm>
          <a:prstGeom prst="rect">
            <a:avLst/>
          </a:prstGeom>
        </p:spPr>
      </p:pic>
      <p:pic>
        <p:nvPicPr>
          <p:cNvPr id="29" name="Picture 28">
            <a:hlinkClick r:id="rId6"/>
            <a:extLst>
              <a:ext uri="{FF2B5EF4-FFF2-40B4-BE49-F238E27FC236}">
                <a16:creationId xmlns:a16="http://schemas.microsoft.com/office/drawing/2014/main" id="{D8CBAE57-B4AB-3209-3331-CEE1402BC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879" y="2571750"/>
            <a:ext cx="705110" cy="7051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804" name="Google Shape;1804;p36"/>
          <p:cNvSpPr txBox="1">
            <a:spLocks noGrp="1"/>
          </p:cNvSpPr>
          <p:nvPr>
            <p:ph type="body" idx="1"/>
          </p:nvPr>
        </p:nvSpPr>
        <p:spPr>
          <a:xfrm>
            <a:off x="2040800" y="1286000"/>
            <a:ext cx="5312500" cy="299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, a German Beverage Company, has launched an innovative energy drink in 10 cities across India, After Conducting an extensive survey to understand consumer preferences and cater to their needs.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By Gathering valuable insights through the survey, </a:t>
            </a: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 aims to shape effective marketing strategies, increase brand awareness, and capture a significant share of the Indian beverage market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Committed to delivering refreshing and enjoyable experiences, </a:t>
            </a: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 combines German excellence with local preferences, ensuring that their energy drink resonates with the Indian consumers.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CC61A8-4850-3800-87AF-9312FEC8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415170" y="3358894"/>
            <a:ext cx="2252144" cy="2489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AB0306-46D6-FF7A-8750-3E95767F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40077">
            <a:off x="7775676" y="1845011"/>
            <a:ext cx="3166720" cy="35000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9"/>
          <p:cNvSpPr/>
          <p:nvPr/>
        </p:nvSpPr>
        <p:spPr>
          <a:xfrm rot="10800000">
            <a:off x="5904000" y="2570400"/>
            <a:ext cx="2378700" cy="1153075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9"/>
          <p:cNvSpPr/>
          <p:nvPr/>
        </p:nvSpPr>
        <p:spPr>
          <a:xfrm rot="10800000">
            <a:off x="5904300" y="1926000"/>
            <a:ext cx="2378100" cy="644400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cxnSp>
        <p:nvCxnSpPr>
          <p:cNvPr id="2102" name="Google Shape;2102;p49"/>
          <p:cNvCxnSpPr/>
          <p:nvPr/>
        </p:nvCxnSpPr>
        <p:spPr>
          <a:xfrm>
            <a:off x="597660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3" name="Google Shape;2103;p49"/>
          <p:cNvSpPr/>
          <p:nvPr/>
        </p:nvSpPr>
        <p:spPr>
          <a:xfrm rot="10800000">
            <a:off x="3382650" y="2556688"/>
            <a:ext cx="2378700" cy="1166787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9"/>
          <p:cNvSpPr/>
          <p:nvPr/>
        </p:nvSpPr>
        <p:spPr>
          <a:xfrm rot="10800000">
            <a:off x="3382950" y="1926000"/>
            <a:ext cx="2378100" cy="630688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cxnSp>
        <p:nvCxnSpPr>
          <p:cNvPr id="2105" name="Google Shape;2105;p49"/>
          <p:cNvCxnSpPr/>
          <p:nvPr/>
        </p:nvCxnSpPr>
        <p:spPr>
          <a:xfrm>
            <a:off x="345525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6" name="Google Shape;2106;p49"/>
          <p:cNvSpPr txBox="1">
            <a:spLocks noGrp="1"/>
          </p:cNvSpPr>
          <p:nvPr>
            <p:ph type="title" idx="2"/>
          </p:nvPr>
        </p:nvSpPr>
        <p:spPr>
          <a:xfrm>
            <a:off x="5977350" y="2040013"/>
            <a:ext cx="22320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3)</a:t>
            </a:r>
            <a:endParaRPr dirty="0"/>
          </a:p>
        </p:txBody>
      </p:sp>
      <p:sp>
        <p:nvSpPr>
          <p:cNvPr id="2107" name="Google Shape;2107;p49"/>
          <p:cNvSpPr/>
          <p:nvPr/>
        </p:nvSpPr>
        <p:spPr>
          <a:xfrm rot="10800000">
            <a:off x="860400" y="2570400"/>
            <a:ext cx="2378700" cy="1153075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9"/>
          <p:cNvSpPr/>
          <p:nvPr/>
        </p:nvSpPr>
        <p:spPr>
          <a:xfrm rot="10800000">
            <a:off x="860700" y="1926000"/>
            <a:ext cx="2378100" cy="644400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2110" name="Google Shape;2110;p49"/>
          <p:cNvSpPr txBox="1">
            <a:spLocks noGrp="1"/>
          </p:cNvSpPr>
          <p:nvPr>
            <p:ph type="title"/>
          </p:nvPr>
        </p:nvSpPr>
        <p:spPr>
          <a:xfrm>
            <a:off x="933450" y="2040013"/>
            <a:ext cx="22326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1)</a:t>
            </a:r>
            <a:endParaRPr dirty="0"/>
          </a:p>
        </p:txBody>
      </p:sp>
      <p:sp>
        <p:nvSpPr>
          <p:cNvPr id="2112" name="Google Shape;2112;p49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2114" name="Google Shape;2114;p49"/>
          <p:cNvSpPr txBox="1">
            <a:spLocks noGrp="1"/>
          </p:cNvSpPr>
          <p:nvPr>
            <p:ph type="title" idx="4"/>
          </p:nvPr>
        </p:nvSpPr>
        <p:spPr>
          <a:xfrm>
            <a:off x="3456000" y="2040013"/>
            <a:ext cx="22320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2)</a:t>
            </a:r>
            <a:endParaRPr dirty="0"/>
          </a:p>
        </p:txBody>
      </p:sp>
      <p:sp>
        <p:nvSpPr>
          <p:cNvPr id="2115" name="Google Shape;2115;p49"/>
          <p:cNvSpPr txBox="1">
            <a:spLocks noGrp="1"/>
          </p:cNvSpPr>
          <p:nvPr>
            <p:ph type="title" idx="7"/>
          </p:nvPr>
        </p:nvSpPr>
        <p:spPr>
          <a:xfrm>
            <a:off x="933000" y="2800187"/>
            <a:ext cx="2232600" cy="644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Analyse the data</a:t>
            </a:r>
            <a:endParaRPr sz="2500" dirty="0"/>
          </a:p>
        </p:txBody>
      </p:sp>
      <p:sp>
        <p:nvSpPr>
          <p:cNvPr id="2116" name="Google Shape;2116;p49"/>
          <p:cNvSpPr txBox="1">
            <a:spLocks noGrp="1"/>
          </p:cNvSpPr>
          <p:nvPr>
            <p:ph type="title" idx="8"/>
          </p:nvPr>
        </p:nvSpPr>
        <p:spPr>
          <a:xfrm>
            <a:off x="3456000" y="2735711"/>
            <a:ext cx="2232000" cy="708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Find Target Customers</a:t>
            </a:r>
            <a:endParaRPr sz="2500" dirty="0"/>
          </a:p>
        </p:txBody>
      </p:sp>
      <p:sp>
        <p:nvSpPr>
          <p:cNvPr id="2117" name="Google Shape;2117;p49"/>
          <p:cNvSpPr txBox="1">
            <a:spLocks noGrp="1"/>
          </p:cNvSpPr>
          <p:nvPr>
            <p:ph type="title" idx="9"/>
          </p:nvPr>
        </p:nvSpPr>
        <p:spPr>
          <a:xfrm>
            <a:off x="5964650" y="2622699"/>
            <a:ext cx="2232000" cy="1023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Recommendations for CodeX energy Drink</a:t>
            </a:r>
            <a:endParaRPr sz="2200" dirty="0"/>
          </a:p>
        </p:txBody>
      </p:sp>
      <p:cxnSp>
        <p:nvCxnSpPr>
          <p:cNvPr id="2118" name="Google Shape;2118;p49"/>
          <p:cNvCxnSpPr/>
          <p:nvPr/>
        </p:nvCxnSpPr>
        <p:spPr>
          <a:xfrm>
            <a:off x="93300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B469DB7-07F5-9CFD-9284-DED719A4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819645" y="1550597"/>
            <a:ext cx="3148336" cy="347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E4CFB-C8DC-D5F2-A0F4-C16C713C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91162">
            <a:off x="7984755" y="2826684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8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605699" y="482475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07993-F10B-E8BA-BACD-F79650803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052700"/>
            <a:ext cx="6886575" cy="328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EF2A0-AA92-B8D9-4DB8-8360BE7A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3706864"/>
            <a:ext cx="2244725" cy="126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1439E-9BC6-CC4F-468E-BC5FED7A3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9935">
            <a:off x="-1819646" y="2160197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380031" y="4347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1. Who Prefers engery drirnk more? (Male, Female, Non-Binay)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Male Highly Prefers Energy Drink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C366B-AB97-78D8-F150-C815FE2E4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3" y="1230924"/>
            <a:ext cx="5928526" cy="379113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38338" y="1757581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Among the Respondent </a:t>
            </a:r>
            <a:r>
              <a:rPr lang="en" sz="12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2.1K males</a:t>
            </a:r>
            <a:r>
              <a:rPr lang="en" sz="12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show a high preference for the energy drink, consuming it at least </a:t>
            </a:r>
            <a:r>
              <a:rPr lang="en" sz="12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2-3 times a week.</a:t>
            </a:r>
            <a:endParaRPr sz="12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2. Which age group prefers energy drinks more?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19-20 Age Group: Top Energy Drink Consumers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26615" y="1710689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19-30 Age Group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displays the highest prefrence for energy drink, followed by the 31-45 and 15-18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30F86-9261-67F0-189C-4F4CDAC1F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6075" y="1256357"/>
            <a:ext cx="7465400" cy="37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3. Which type of marketing reaches the most youth (15-30)?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Online Ads: Youth’s Top Choice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75520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Online Ads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effectively reach the youth aged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15-30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with TV commercials being the next effective marketing channels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103A8-E968-D2AC-A153-E3B834A29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489" y="1053899"/>
            <a:ext cx="6594217" cy="38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4. What are the preferred ingredients of energy drinks among respondents 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Caffeine: Energy Drink’s Key Ingredients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Caffeine</a:t>
            </a:r>
            <a:r>
              <a:rPr lang="en" sz="16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Vitamims are the preferred ingredients in energy drink among the respondent</a:t>
            </a:r>
            <a:endParaRPr sz="16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7551F-8FAC-8919-D507-F4875A8A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9" y="910624"/>
            <a:ext cx="6590839" cy="3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03169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Drink Pitch Deck by Slidesgo">
  <a:themeElements>
    <a:clrScheme name="Simple Light">
      <a:dk1>
        <a:srgbClr val="000000"/>
      </a:dk1>
      <a:lt1>
        <a:srgbClr val="0D46FA"/>
      </a:lt1>
      <a:dk2>
        <a:srgbClr val="00BCF5"/>
      </a:dk2>
      <a:lt2>
        <a:srgbClr val="00ECDF"/>
      </a:lt2>
      <a:accent1>
        <a:srgbClr val="35D99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1003</Words>
  <Application>Microsoft Office PowerPoint</Application>
  <PresentationFormat>On-screen Show (16:9)</PresentationFormat>
  <Paragraphs>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Raleway</vt:lpstr>
      <vt:lpstr>Raleway Medium</vt:lpstr>
      <vt:lpstr>Fugaz One</vt:lpstr>
      <vt:lpstr>Energy Drink Pitch Deck by Slidesgo</vt:lpstr>
      <vt:lpstr>CODEX ENERGY DRINK</vt:lpstr>
      <vt:lpstr>Overview Objective Data Primary Insights Secondary Insights recommendations</vt:lpstr>
      <vt:lpstr>Overview</vt:lpstr>
      <vt:lpstr>3)</vt:lpstr>
      <vt:lpstr>Data</vt:lpstr>
      <vt:lpstr>1. Who Prefers engery drirnk more? (Male, Female, Non-Binay)</vt:lpstr>
      <vt:lpstr>2. Which age group prefers energy drinks more?</vt:lpstr>
      <vt:lpstr>3. Which type of marketing reaches the most youth (15-30)?</vt:lpstr>
      <vt:lpstr>4. What are the preferred ingredients of energy drinks among respondents ?</vt:lpstr>
      <vt:lpstr>5. What Packaging preferences do respondents have for energy drinks?</vt:lpstr>
      <vt:lpstr>6. Who are the current market leader?</vt:lpstr>
      <vt:lpstr>7. What are the primary reasons consumers prefer those brands over ours?</vt:lpstr>
      <vt:lpstr>8. What do people think about our brand? (Rating)</vt:lpstr>
      <vt:lpstr>9. Which Cities do we need to focus more on? (15-30 age)</vt:lpstr>
      <vt:lpstr>10. Where Do Respondent Prefer to Purchase Energy Drink?</vt:lpstr>
      <vt:lpstr>11. What are the typical consumption situations for energy drink among respondents?</vt:lpstr>
      <vt:lpstr>12. What factor influence respondent’s purchase decisions, such as </vt:lpstr>
      <vt:lpstr>13. Which area Business should we Focus more on our product development? (Branding/Taste/Availability)</vt:lpstr>
      <vt:lpstr>RECOMMENDATIONS</vt:lpstr>
      <vt:lpstr>WHO</vt:lpstr>
      <vt:lpstr>WHERE</vt:lpstr>
      <vt:lpstr>HOW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Sohan Kumar</cp:lastModifiedBy>
  <cp:revision>10</cp:revision>
  <dcterms:modified xsi:type="dcterms:W3CDTF">2025-11-15T18:53:20Z</dcterms:modified>
</cp:coreProperties>
</file>